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</p:sldMasterIdLst>
  <p:notesMasterIdLst>
    <p:notesMasterId r:id="rId27"/>
  </p:notesMasterIdLst>
  <p:handoutMasterIdLst>
    <p:handoutMasterId r:id="rId28"/>
  </p:handout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7" autoAdjust="0"/>
    <p:restoredTop sz="89307"/>
  </p:normalViewPr>
  <p:slideViewPr>
    <p:cSldViewPr snapToGrid="0" showGuides="1">
      <p:cViewPr varScale="1">
        <p:scale>
          <a:sx n="104" d="100"/>
          <a:sy n="104" d="100"/>
        </p:scale>
        <p:origin x="344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3C3D0-B1F7-46CC-BCF9-ED7D98313126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5B58-C7C9-47C2-92FD-9602FB51B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9C40-E445-4EA1-B188-884811CE4F2E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2C533-ADB0-4433-9CFB-AE24D591F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各位评委老师好！我是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团队的代表。今天非常荣幸能够站在这里，向各位展示我们的作品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——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AI Agent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</a:t>
            </a:r>
          </a:p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在软件安全领域，有一个令人震惊的统计数据：</a:t>
            </a:r>
            <a:r>
              <a:rPr lang="en-US" altLang="zh-CN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70%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以上的安全漏洞源于内存管理错误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。这意味着，每年全球因为内存安全问题造成的损失高达数十亿美元。</a:t>
            </a:r>
          </a:p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我们的项目正是为了解决这个问题而生。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AI Agent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是一个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基于大语言模型的智能代码安全分析和迁移系统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，它能够自动发现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C/C++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代码中的安全隐患，并智能地将其迁移到内存安全的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语言。</a:t>
            </a: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接下来的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分钟，我将向各位展示这个系统的核心能力、技术创新、以及在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OpenHarmony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生态中的实际应用价值。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27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3A90C-A7D8-3592-673A-8D06BF6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8F8EC5-5FE2-534F-FA4F-56442612D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57CADC-B918-8C3D-6F3F-2CA579086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第二个演示是问题诊断功能。用户输入：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存在的问题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注意这里有一个关键点：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调用了两个工具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。首先调用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诊断问题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工具获取问题列表，然后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自主决定还需要调用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获取建议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工具，为发现的问题提供解决方案。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这体现了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的自主推理能力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它不是机械地执行预设流程，而是根据实际情况动态决定下一步行动。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诊断报告显示，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的严重程度为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，但确实存在一些需要关注的趋势：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和活跃度都呈下降趋势。这可能是因为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已经非常成熟，创新速度自然放缓。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针对这些问题，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给出了具体的建议：举办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Contributor Summit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吸引新贡献者、优化新手入门文档降低参与门槛。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这些建议不是凭空生成的，而是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检索了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知识库中的开源运营最佳实践后给出的。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CD08E-40D2-1EB2-8E60-BA1E8D10F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03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AFFC-1E93-FFA9-C71A-1712EE048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AE2AF5-A441-00CC-24F7-187EB6DF3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0949A8-C523-60BA-1C36-167D9F58C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接下来汇报我们的测试与评估结果。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测试范围方面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，我们选取了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多个开源仓库进行测试，覆盖顶级项目（如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知名项目（如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成长期项目和新兴项目。测试场景包括健康度分析、问题诊断、建议生成和趋势预测。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测试结果方面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，我重点汇报几个关键指标：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健康度评分相关性达到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。我们请了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位有开源社区运营经验的专家，对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个项目进行人工评分，然后与我们系统的评分做相关性分析。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的相关系数说明我们的评估模型与专家判断高度一致。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工具调用成功率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98.2%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。主要得益于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的稳定性，少数失败案例是因为个别小众项目没有数据。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平均响应时间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2.8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。这包括了数据获取和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推理的时间，对于复杂分析任务来说是可接受的。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问题识别准确率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。我们人工验证了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个项目的诊断结果，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的问题识别是准确的。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建议可执行度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。邀请专家评审我们生成的建议，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被认为是具体、可执行的。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压力测试方面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，系统支持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并发，对于大型仓库如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响应时间控制在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秒以内，支持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轮连续对话的上下文保持。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BF1EE-1016-A58C-707E-F52D74358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15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C44AA-6E74-2868-727A-43B2D697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480955-D8D4-B5FE-17B2-BD358413D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12DD2C-9B05-3275-4ED2-00A96DBCF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基于测试数据，我们提炼出四个有价值的洞察。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第一个洞察：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与项目健康度高度正相关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，相关系数达到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。这验证了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X-lab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团队提出的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指标确实能够有效反映项目的整体健康状况，也验证了我们以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为核心构建评估模型的合理性。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第二个洞察：巴士因子是最敏感的风险指标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。我们发现，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低于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的项目，有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在一年内出现了维护问题。这意味着巴士因子应该作为开源健康的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红线指标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，一旦触及红线就要立即采取措施培养更多核心贡献者。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第三个洞察：活跃度下降往往是问题的先兆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个月下降的项目，有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后续出现了贡献者流失。这告诉我们，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趋势分析比绝对值更有预警价值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，及早发现下降趋势可以提前干预。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第四个洞察：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多工具协作显著提升分析质量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。单工具调用的准确率是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，而多工具协作达到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，提升了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16.7%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。这验证了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架构的价值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通过多轮推理和多工具组合，能够得到更全面、更准确的分析结果。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这些洞察不仅验证了我们系统的有效性，也可以指导开源社区的精细化运营。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C4E99-C46D-DF52-1FA7-23BAD9E34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3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EFE4A-33F8-F235-97EA-C118AB28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49A68A-7C16-3CC5-2A59-31AAE58E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678939-4BE0-D475-ED94-C05D8D633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7ACEF3-A7A1-ECBB-E07A-91B436D27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07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0C32-3A21-F9E9-3073-A39A6B8A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2D3BD4-1427-A560-A04A-8DC2713F5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5F5E0B-A767-7A70-E94A-3C761E49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C35A6A-C81C-87D0-DEE6-87045FCFC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84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6F46-6A3E-8BA3-23D1-0DBD902D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0E6A9E-DCC0-F7CE-9D6F-9BAD2359C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7E66CE-85C4-D68B-AC86-1086A3201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65C9E7-AB13-9DBD-F91E-1D42C1082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417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D967-6922-AFFD-5232-0FC89DD00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9A589E-1960-E52F-BF49-AF0A6AA6D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7B6F7C-A607-957E-4115-0B3F1962E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关于技术选型，我想解释几个关键决策。</a:t>
            </a:r>
          </a:p>
          <a:p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框架选择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LangGraph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而不是更常见的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LangChain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原因是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LangGraph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支持更复杂的状态图，可以实现循环和条件分支，这对于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思考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循环至关重要。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后端选择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FastAPI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因为我们需要流式输出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的思考过程，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原生支持异步和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性能比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流式协议选择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是单向流式推送，实现更简单，而且不需要维护连接状态，对于我们的场景完全够用。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数据源选择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CDN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X-lab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团队提供的公开数据服务，免费、稳定，覆盖了所有主流开源项目的指标数据。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在设计原则上，我们追求三点：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模块化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新增工具不需要改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代码；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可观测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每个推理步骤都有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可复用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整个架构可以迁移到其他领域。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28D066-CC27-4186-AEEA-9609F7FFE1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13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8A918-5266-A0EA-8CD6-73B632CD8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927475-70BB-D328-AA41-A4E0CF889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46E40C-B7A3-FABE-C570-B84C8A99B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现在让我深入介绍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工具链的技术实现。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我们一共封装了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个专业工具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，分为三类：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第一类是高级分析工具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analyze_repo_health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做全面健康分析，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diagnose_repo_issues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做问题诊断，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get_improvement_suggestions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生成改进建议。这三个工具内部会组合调用多个底层工具。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第二类是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数据工具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get_repo_openrank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get_repo_health_metrics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获取健康指标，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get_repo_contributors_info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获取贡献者信息，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get_repo_activity_trend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获取活跃度趋势。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第三类是辅助工具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get_github_repo_info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仓库基本信息，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find_good_first_issues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查找适合新手的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search_opensource_knowledge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检索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知识库。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在技术实现上，我们使用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LangChain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装饰器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，它会自动从函数签名和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Docstring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生成工具的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Schema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理解工具的用途和参数。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所有工具都是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异步实现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，这意味着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并行调用多个工具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。比如用户问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可以同时调用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API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大幅提升响应速度。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返回格式统一为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结构化文本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，便于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理解和整合。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05936D-8E6E-AD9B-4BF3-6C9FEA108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863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929CE-D794-B5D4-41BE-6EA542DE8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49B831-95D1-CE8C-9B38-4FDD64030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797355-9A19-83C7-BF7B-164C83616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让我详细解释我们的核心算法。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首先是健康度评估模型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。这是一个多维度加权模型，总分由四个维度加权求和：活跃度占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，社区健康占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，维护响应占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，增长趋势占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每个维度的计算都有明确的公式。以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活跃度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为例：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的权重给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归一化到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指标（乘以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后归一化）。这个设计是因为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是综合影响力指标，而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是当月活跃度，两者互补。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社区健康度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重点关注两个指标：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参与者数量）和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巴士因子）。巴士因子特别重要，它衡量的是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如果几个核心贡献者离开，项目是否会停滞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第二个算法是趋势分析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。我们采用前后半周期对比法：将历史数据分成前半段和后半段，比较两段的平均值。如果后半段比前半段高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以上，判定为上升趋势；低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以上，判定为下降趋势；否则为稳定。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第三是风险预警阈值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。我们设定了三个关键阈值：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低于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是高风险，意味着项目过度依赖少数人；活跃度连续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个月下降是中风险；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低于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需要关注。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这些阈值不是凭空设定的，而是基于我们对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多个项目的实测数据得出的。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858305-6257-EDE4-A59F-722BB739E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141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2BF56-1A48-B012-3151-9F6F8CD5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4A76BC-58DE-FE38-A4B8-AE1E095BB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D93796-63E0-26E9-E505-BD5E17A57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8E6BAB-FA49-78A6-9DEC-99CE410F4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9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在正式介绍我们的解决方案之前，我想先和大家聊聊开源社区运营面临的痛点。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评估难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。一个开源项目健康不健康？活跃度够不够？社区生态好不好？这些问题，维护者很难得到一个客观、量化的答案。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诊断慢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。当项目出现问题时，比如贡献者流失、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积压，维护者往往要花很长时间才能发现问题所在，因为这完全依赖人工经验。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建议散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。开源社区运营的最佳实践，散落在各种文档、博客、会议演讲中，维护者很难系统地获取这些知识。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门槛高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。像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这样优秀的开源指标体系，普通维护者看到一堆数字，根本不知道怎么解读，更不知道如何行动。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所以，我们要解决的核心问题是：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如何让每一个开源维护者，哪怕没有专业的数据分析背景，都能像专家一样运营自己的开源社区？</a:t>
            </a: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144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050F5-6F6D-58AE-BED6-A2EE47EF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DD4D19-9407-1AD2-7CC0-ADC20AA16D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5758F3-235C-5D38-FD34-C62E96F41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2A28A8-BD76-8FFC-8683-5E37A11BC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601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193C7-BE19-7C9F-1F9D-B0D2123BF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04E8E9-BD0F-930D-48B7-43F8C299D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47C232-548B-1985-EA0D-4FF8FAA29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10A302-8582-522C-85DB-70ABBE181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11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ACBB2-FBA4-E1DC-3AA2-E0733497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3962FA-0F96-D305-42C0-72453E73F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98F9AB-9807-05D2-6ADE-B56A8A5A6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面对这些痛点，我们的解决方案是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一个能够像人类专家一样思考和行动的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用户只需要用自然语言提出问题，比如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分析一下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就会自动完成一系列复杂的操作。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思考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：用户想要什么？我需要调用哪些工具来获取数据？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：自动调用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活跃度、贡献者等指标。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观察和分析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：将原始数据转化为有意义的健康度评分和诊断结论。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：生成一份专业的分析报告，包含健康度评分、问题诊断和改进建议。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整个过程，用户感受到的就像在和一位经验丰富的开源专家对话。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我们的目标，是让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等数据真正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说话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，真正帮助维护者做决策。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FF629E-CD26-7F4E-D727-009D5710D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91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85AC7-447C-F236-0912-DA9BB4E2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BD677C-730E-50DC-C0C6-48B5DEE5D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9D6FDC-101C-9374-1C33-12078BA44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接下来，我要介绍我们项目最核心的技术创新：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Reasoning plus Acting"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的缩写，它是由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和普林斯顿大学在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年提出的一种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范式，发表在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ICLR 2023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上。这个架构的核心思想是：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让大模型不仅能思考，还能行动。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具体来说，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的工作流程是一个循环：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思考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分析用户的问题，决定下一步该做什么。比如用户问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会思考：我需要调用健康度分析工具。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行动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执行它决定的操作，比如调用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获取数据。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获取工具返回的结果，判断是否需要继续获取更多信息。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如果信息还不够，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会回到第一步，继续思考和行动，直到能够完整回答用户的问题。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这与传统的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Prompt Engineering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有本质区别。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传统方式是单轮对话，你问一句它答一句，无法处理需要多步骤的复杂任务。而我们的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自主决策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多轮推理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调用外部工具获取实时数据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这就是为什么我们说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是一个真正的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而不仅仅是一个聊天机器人。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42AE61-7B41-76EC-829F-8EDC41BB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65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12C21-CF68-5E2F-C33C-898F0F9A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189729-8D99-E7D6-8D90-5D11B6468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590545-4BA7-9A4A-C090-68FA46F20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现在让我展示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的完整系统架构。我们采用的是分层架构设计，从上到下分为四层。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最上层是用户交互层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 + TypeScript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构建。包含四个主要模块：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 Interface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是智能对话界面，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是数据仪表盘，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是项目分析页，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是报告生成页。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第二层是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网关层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实现。这一层提供三种通信方式：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用于普通请求、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用于实时双向通信、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Server-Sent Events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用于流式输出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的思考过程。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第三层是核心的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，基于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LangGraph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框架构建。这里有一个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Orchestrator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作为主控，负责理解用户意图、调度子任务。下面有三个专业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负责数据分析、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Diagnosis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负责问题诊断、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Advisor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负责生成建议。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最底层是工具层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手和脚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。我们封装了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个专业工具，包括：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等指标、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获取仓库信息、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检索开源运营知识、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生成可视化图表、以及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提供语言理解能力。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这个分层架构的好处是：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每一层职责清晰、解耦合、易扩展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。比如我们要新增一个工具，只需要在工具层添加，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就能自动学会使用它。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E096B-93F8-36B7-251E-3982921C7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89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961EF-732F-A39D-9F47-8D901AF8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DAC600-FF85-5C6C-A752-76D35EA5E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0D90D5-ECD6-010A-524D-39B883B46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接下来我介绍我们如何深度集成大赛指定的三个开源工具。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这是我们的核心数据引擎。我们通过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获取了丰富的开源项目指标，包括：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值用于量化项目影响力、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指标反映社区活跃度、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巴士因子评估核心贡献者集中度、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统计参与者数量、以及完整的历史趋势数据用于分析发展态势。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我们用它构建了开源运营知识库。这个知识库包含了开源社区运营的最佳实践、针对不同问题的运营策略、以及成功的开源项目案例。当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生成建议时，会检索这个知识库，确保建议有据可依。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负责数据可视化。我们用它生成健康度雷达图、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趋势折线图、贡献者分布图等，让数据一目了然。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这三个工具形成了一个完整的数据闭环：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提供原始数据，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提供知识增强，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提供可视化呈现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7B0E0A-CBA6-11CC-27D7-BA38D3C7A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90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7A516-FC71-9CE7-E81B-717D15228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8A575-260A-148D-C6B2-FFD4480C5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094E76-51F1-A5C6-D866-DC2C60D3A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现在让我详细介绍我们的核心算法：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多维度健康度评估模型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传统的项目评估往往只看单一指标，比如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数量。但我们认为，一个开源项目的健康是多维度的。因此，我们设计了一个综合评分模型，包含四个维度：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第一个维度是活跃度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。我们使用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指标，通过加权归一化得到活跃度评分。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反映的是项目在整个开源生态中的影响力网络位置。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第二个维度是社区健康度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。这里我们重点关注两个指标：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参与者数量）和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巴士因子）。特别是巴士因子，如果这个值很低，说明项目过度依赖少数贡献者，存在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关键人风险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第三个维度是维护响应度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。我们通过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合并率和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响应时间来评估维护者的响应效率。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第四个维度是增长趋势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。我们分析新贡献者的增长情况，判断项目是在蓬勃发展还是逐渐沉寂。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在算法设计上，我们有几个特色：首先是基于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的归一化处理，让不同量级的项目可以对比；其次是巴士因子风险预警机制，当巴士因子低于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时会特别提醒；最后是趋势分析算法，通过对比前后半周期的平均值来判断上升或下降趋势。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这个模型让我们能够给出一个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0-100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分的综合健康度评分，直观且可解释。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E0A0A3-B578-176A-72C4-7FCA12866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1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A83BB-9AD0-DB55-3502-7942B688B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918774-FD80-01AC-6C78-75F31B415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CCDA3E-5D0D-65C7-0517-D73D26C51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架构，我们还有一个重要的技术亮点：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流式思维链输出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在传统的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应用中，用户提问后会经历一段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黑盒等待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，几秒甚至几十秒后才一次性输出结果。用户不知道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在做什么，体验很差。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中，我们实现了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完全透明的思维链展示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。用户可以实时看到：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正在思考什么、调用了哪个工具、工具返回了什么数据、以及最终如何生成回答。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技术实现上，我们使用了三个关键技术：首先是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zh-CN" alt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Server-Sent Events</a:t>
            </a:r>
            <a:r>
              <a:rPr lang="zh-CN" alt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，实现服务器到客户端的流式推送；其次是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LangGraph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astream_events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可以捕获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执行过程中的所有事件；最后是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实时事件分发机制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，将思考、工具调用、工具返回、文本生成等事件实时推送到前端。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这个设计的好处是：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用户能够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看见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的思考过程，建立信任感，同时也便于调试和优化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B20CF3-8CD8-62E0-B087-1AEEF538C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560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980AF-A51C-1148-C9A4-B5299A70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DC8DD-E3CA-F570-E46E-10AF98142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55E15E-A53A-BAE0-7F54-5ED453D00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接下来，让我通过一个实际案例演示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的项目分析功能。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假设用户输入：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会显示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正在思考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，这时它在理解用户意图。然后，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决定调用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分析仓库健康度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工具，传入参数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 =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工具在后台调用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等指标，然后通过我们的健康度评估模型计算出综合评分。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秒后，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返回了完整的分析报告。我们可以看到：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的综合健康度评分是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70.2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（满分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），属于良好水平。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四个维度中，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维护响应度最高，达到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97.3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，说明项目维护者对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的响应非常迅速。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值为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40.05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，在整个开源生态中属于知名项目级别。巴士因子为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，说明有足够多的核心贡献者，不存在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关键人风险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报告最后还给出了亮点和需要关注的点，帮助维护者快速了解项目状况。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9D135-C1AC-CC21-CA21-9AEF4BAC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47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Users/francesliu/Desktop/工作文件/教培/开源大赛/第三届大赛/底图.jpg底图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-762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Users/francesliu/Desktop/工作文件/教培/开源大赛/第三届大赛/底图2.jpg底图2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3"/>
          <a:srcRect t="21" b="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795" y="972820"/>
            <a:ext cx="12202160" cy="612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121467" y="4637111"/>
            <a:ext cx="594906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演讲人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闫超美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    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时间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spc="-2539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2026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年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1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月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x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日</a:t>
            </a:r>
            <a:endParaRPr lang="en-US" altLang="zh-CN" sz="26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中国科学技术大学</a:t>
            </a:r>
            <a:endParaRPr lang="en-US" altLang="zh-CN" sz="2600" b="1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竞界智能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08754" y="2503196"/>
            <a:ext cx="10666411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>
              <a:defRPr/>
            </a:pPr>
            <a:r>
              <a:rPr lang="en-US" altLang="zh-CN" sz="4000" b="1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OpenSource</a:t>
            </a:r>
            <a:r>
              <a:rPr lang="en-US" altLang="zh-CN" sz="40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Copilot</a:t>
            </a:r>
            <a:endParaRPr lang="en-US" altLang="zh-CN" sz="40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  <a:p>
            <a:pPr algn="ctr">
              <a:defRPr/>
            </a:pPr>
            <a:r>
              <a:rPr lang="en-US" altLang="zh-CN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开源社区智能运营 </a:t>
            </a:r>
            <a:r>
              <a:rPr lang="en-US" altLang="zh-CN" sz="24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Agent</a:t>
            </a:r>
          </a:p>
          <a:p>
            <a:pPr algn="ctr">
              <a:defRPr/>
            </a:pPr>
            <a:r>
              <a:rPr lang="zh-CN" altLang="en-US" sz="20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赛题三：大模型应用开发</a:t>
            </a:r>
          </a:p>
          <a:p>
            <a:pPr algn="ctr">
              <a:defRPr/>
            </a:pPr>
            <a:r>
              <a:rPr lang="zh-CN" altLang="en-US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基于：</a:t>
            </a:r>
            <a:r>
              <a:rPr lang="en" altLang="zh-CN" sz="2400" b="1" spc="0" baseline="0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OpenDigger</a:t>
            </a:r>
            <a:r>
              <a:rPr lang="en" altLang="zh-CN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+ </a:t>
            </a:r>
            <a:r>
              <a:rPr lang="en" altLang="zh-CN" sz="2400" b="1" spc="0" baseline="0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MaxKB</a:t>
            </a:r>
            <a:r>
              <a:rPr lang="en" altLang="zh-CN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+ DataEase</a:t>
            </a:r>
          </a:p>
          <a:p>
            <a:pPr algn="ctr">
              <a:defRPr/>
            </a:pPr>
            <a:endParaRPr lang="zh-CN" altLang="en-US" sz="40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1CFF-04F3-8AD2-BA9D-952F0E50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7F2ADE28-2489-E249-5BFF-55040C275703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演示：项目健康度分析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B12634-AD4B-CB32-94C9-2AFC6CEF4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3" y="1643605"/>
            <a:ext cx="8988594" cy="50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3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FD7A-92C8-9046-26A1-7FAEBC13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F722E19-EB47-B294-66E8-ADA14EDA308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演示：问题诊断与建议生成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E17A02-7993-49A3-1FD4-E48B3B8E7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30" y="1765969"/>
            <a:ext cx="8801581" cy="490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9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44D6-1C09-0488-1414-99E5A094D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00DD2EED-B2CB-A616-9001-C41023FBC26F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测试与评估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7EFF7-6F8B-76CD-7AA6-95462109A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8" y="1643605"/>
            <a:ext cx="9667604" cy="53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1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BBEC7-9AE5-1216-D22D-3C09B8C85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2E9D16B-284E-9956-A27C-2D94B7E20689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测试结论与洞察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CE50D3-4D86-EE53-191C-410241714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6" y="1643605"/>
            <a:ext cx="9021038" cy="50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0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0C33C-7923-38F2-4250-B18EEBE65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E5FE877-763A-FBF5-1E14-1173672954B1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项目亮点与总结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0E6148-248E-D15B-AB96-0E4CC25E3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7" y="1643605"/>
            <a:ext cx="9351906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FC123-4D23-CA3F-8AF0-4022FDDCE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D0539A24-0CC4-952D-CF7B-BDBDE9139DAE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未来展望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F92FC-E751-08F9-A053-FFD501FB7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7" y="1643605"/>
            <a:ext cx="9351906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8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6D6D-CC57-1831-A1B3-9FF1A5960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A6301FFF-651A-A114-FB55-F573E1187ABF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与传统方案对比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165430-E172-6CFB-157F-CE8FA1926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47" y="1643605"/>
            <a:ext cx="9351906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3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F7E64-E6A2-08F7-B340-AFC9A890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72A87B48-F6DD-70B8-53A9-D3465C4DE7A3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技术选型与设计决策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06B618-2AFD-9ED4-D4D3-0D5CCD2AB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22" y="1563286"/>
            <a:ext cx="9495956" cy="52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88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907DA-CF74-3E21-0915-B2FCFADBD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6597DD1-C5A3-9673-71EF-8B169127C2CE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cs typeface="+mn-ea"/>
                <a:sym typeface="+mn-lt"/>
              </a:rPr>
              <a:t>Agent</a:t>
            </a:r>
            <a:r>
              <a:rPr lang="zh-CN" altLang="en-US" b="1" dirty="0">
                <a:cs typeface="+mn-ea"/>
                <a:sym typeface="+mn-lt"/>
              </a:rPr>
              <a:t>工具链详解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8953EB-AAAC-D7EF-CB31-322672709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08" y="1643605"/>
            <a:ext cx="9730383" cy="54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59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88EDA-DA61-B44F-B421-98FD018A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BB8EA651-199B-4D9D-8B03-19EA49C5D5A1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核心算法深度解析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59B98D-2F49-9437-01FD-161BEEAA3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88" y="1643605"/>
            <a:ext cx="9706624" cy="541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31007" y="1364318"/>
            <a:ext cx="840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1 </a:t>
            </a:r>
            <a:r>
              <a:rPr lang="zh-CN" altLang="en-US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项目背景与挑战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31008" y="2029173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2 </a:t>
            </a:r>
            <a:r>
              <a:rPr lang="zh-CN" altLang="en-US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技术方案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1008" y="2754047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3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核心创新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31008" y="3478921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4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实验验证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0885" y="1364615"/>
            <a:ext cx="921385" cy="15532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目录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CDD8D6-9939-C279-826D-811264604D7C}"/>
              </a:ext>
            </a:extLst>
          </p:cNvPr>
          <p:cNvSpPr txBox="1"/>
          <p:nvPr/>
        </p:nvSpPr>
        <p:spPr>
          <a:xfrm>
            <a:off x="2731008" y="4203795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5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总结与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未来规划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AEB3-20C2-1E8B-08BC-7253A8171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48CAC622-0665-DD53-02CD-8260317C77DB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应用场景与用户画像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9D626B-4592-136D-3B35-D6EA3B5D5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23" y="1643605"/>
            <a:ext cx="9552753" cy="53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51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233C5-6991-D804-0508-B0ABB9ACA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F1BBDA5E-563F-2280-089F-5CE9FFC11EAA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 err="1">
                <a:cs typeface="+mn-ea"/>
                <a:sym typeface="+mn-lt"/>
              </a:rPr>
              <a:t>LangGraph</a:t>
            </a:r>
            <a:r>
              <a:rPr lang="zh-CN" altLang="en-US" b="1" dirty="0">
                <a:cs typeface="+mn-ea"/>
                <a:sym typeface="+mn-lt"/>
              </a:rPr>
              <a:t> 状态机详解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F4E8A9-FCE1-B21E-1FEA-72CC03B29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16" y="1784179"/>
            <a:ext cx="9343568" cy="52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15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14274-1532-244F-C92D-8DDB6BB64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6FDCC5B3-C975-BE7E-5BB7-DA84C70872D9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 err="1">
                <a:cs typeface="+mn-ea"/>
                <a:sym typeface="+mn-lt"/>
              </a:rPr>
              <a:t>OpenDigger</a:t>
            </a:r>
            <a:r>
              <a:rPr lang="zh-CN" altLang="en-US" b="1">
                <a:cs typeface="+mn-ea"/>
                <a:sym typeface="+mn-lt"/>
              </a:rPr>
              <a:t> 数据管道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8EEC0E-5E2E-C496-331E-E50F0E638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47" y="1643605"/>
            <a:ext cx="9351906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0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B652FD5C-C49C-9D98-E6BB-A5EB7B00C7BF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问题与挑战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E6D23F-D5DB-A10C-F8DA-C0792FE95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846179"/>
            <a:ext cx="7772400" cy="43337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EA51EED-3434-0B14-20CC-801F552E578F}"/>
              </a:ext>
            </a:extLst>
          </p:cNvPr>
          <p:cNvSpPr txBox="1"/>
          <p:nvPr/>
        </p:nvSpPr>
        <p:spPr>
          <a:xfrm>
            <a:off x="303303" y="1846179"/>
            <a:ext cx="41162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🔥 开源社区运营的四大痛点</a:t>
            </a:r>
          </a:p>
          <a:p>
            <a:endParaRPr lang="zh-CN" altLang="en-US" dirty="0"/>
          </a:p>
          <a:p>
            <a:r>
              <a:rPr lang="zh-CN" altLang="en-US" dirty="0"/>
              <a:t>评估难：项目健康状况缺乏量化标准          </a:t>
            </a:r>
          </a:p>
          <a:p>
            <a:r>
              <a:rPr lang="zh-CN" altLang="en-US" dirty="0"/>
              <a:t>诊断慢：问题识别依赖人工经验，效率低</a:t>
            </a:r>
          </a:p>
          <a:p>
            <a:r>
              <a:rPr lang="zh-CN" altLang="en-US" dirty="0"/>
              <a:t>建议散：最佳实践散落各处，难以系统获取</a:t>
            </a:r>
          </a:p>
          <a:p>
            <a:r>
              <a:rPr lang="zh-CN" altLang="en-US" dirty="0"/>
              <a:t>门槛高：OpenRank等指标解读需要专业知识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💡 核心问题：如何让每个开源维护者都能像专家一样运营社区？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CF516-7E27-1F37-A992-C58FFCBA1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50970087-DC8A-AA52-D06A-D575C3D2E653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解决方案概述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DC30F0-9013-A804-23C1-AABD894EE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7" y="1643605"/>
            <a:ext cx="8602580" cy="47965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5CCAC1-97BE-3B83-CD79-00906C791FFA}"/>
              </a:ext>
            </a:extLst>
          </p:cNvPr>
          <p:cNvSpPr txBox="1"/>
          <p:nvPr/>
        </p:nvSpPr>
        <p:spPr>
          <a:xfrm>
            <a:off x="234107" y="2213811"/>
            <a:ext cx="2813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💡 OpenSource Copilot：你的 AI 社区运营专家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4DE6F-94A8-3B00-19B6-4DD6DD894EF9}"/>
              </a:ext>
            </a:extLst>
          </p:cNvPr>
          <p:cNvSpPr txBox="1"/>
          <p:nvPr/>
        </p:nvSpPr>
        <p:spPr>
          <a:xfrm>
            <a:off x="303303" y="4901832"/>
            <a:ext cx="2813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✨ 像和专家对话一样，获得专业的社区运营指导</a:t>
            </a:r>
          </a:p>
        </p:txBody>
      </p:sp>
    </p:spTree>
    <p:extLst>
      <p:ext uri="{BB962C8B-B14F-4D97-AF65-F5344CB8AC3E}">
        <p14:creationId xmlns:p14="http://schemas.microsoft.com/office/powerpoint/2010/main" val="105498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5FF8C-4EA9-50C2-9902-357C3AB37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466D91E6-A22A-26BE-1AF8-7F5932B03786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核心创新：</a:t>
            </a:r>
            <a:r>
              <a:rPr lang="en-US" altLang="zh-CN" b="1" dirty="0" err="1">
                <a:cs typeface="+mn-ea"/>
                <a:sym typeface="+mn-lt"/>
              </a:rPr>
              <a:t>ReAct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Agent</a:t>
            </a:r>
            <a:r>
              <a:rPr lang="zh-CN" altLang="en-US" b="1" dirty="0">
                <a:cs typeface="+mn-ea"/>
                <a:sym typeface="+mn-lt"/>
              </a:rPr>
              <a:t>架构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457D4D-A761-8F1C-C363-D8822CAD5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70768"/>
            <a:ext cx="7772400" cy="43337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17AD6B-F001-7A14-C398-82E67FB807F8}"/>
              </a:ext>
            </a:extLst>
          </p:cNvPr>
          <p:cNvSpPr txBox="1"/>
          <p:nvPr/>
        </p:nvSpPr>
        <p:spPr>
          <a:xfrm>
            <a:off x="263198" y="3429000"/>
            <a:ext cx="61040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vs 传统 Prompt Engineering:</a:t>
            </a:r>
          </a:p>
          <a:p>
            <a:r>
              <a:rPr lang="zh-CN" altLang="en-US" dirty="0"/>
              <a:t>❌ 单轮对话，无法处理复杂任务</a:t>
            </a:r>
          </a:p>
          <a:p>
            <a:r>
              <a:rPr lang="zh-CN" altLang="en-US" dirty="0"/>
              <a:t>❌ 无法调用外部工具获取实时数据</a:t>
            </a:r>
          </a:p>
          <a:p>
            <a:r>
              <a:rPr lang="zh-CN" altLang="en-US" dirty="0"/>
              <a:t>❌ 回答质量完全依赖 Prompt 设计</a:t>
            </a:r>
          </a:p>
          <a:p>
            <a:endParaRPr lang="zh-CN" altLang="en-US" dirty="0"/>
          </a:p>
          <a:p>
            <a:r>
              <a:rPr lang="zh-CN" altLang="en-US" dirty="0"/>
              <a:t>✅ ReAct Agent:</a:t>
            </a:r>
          </a:p>
          <a:p>
            <a:r>
              <a:rPr lang="zh-CN" altLang="en-US" dirty="0"/>
              <a:t>✓ 多轮推理，逐步解决复杂问题</a:t>
            </a:r>
          </a:p>
          <a:p>
            <a:r>
              <a:rPr lang="zh-CN" altLang="en-US" dirty="0"/>
              <a:t>✓ 自主决策调用哪些工具</a:t>
            </a:r>
          </a:p>
          <a:p>
            <a:r>
              <a:rPr lang="zh-CN" altLang="en-US" dirty="0"/>
              <a:t>✓ 基于真实数据生成回答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80D636-42AE-B4E0-EC0B-84E1A7C5A2E1}"/>
              </a:ext>
            </a:extLst>
          </p:cNvPr>
          <p:cNvSpPr txBox="1"/>
          <p:nvPr/>
        </p:nvSpPr>
        <p:spPr>
          <a:xfrm>
            <a:off x="221227" y="1886102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ReAct = Reasoning（推理）+ Acting（行动）</a:t>
            </a:r>
          </a:p>
        </p:txBody>
      </p:sp>
    </p:spTree>
    <p:extLst>
      <p:ext uri="{BB962C8B-B14F-4D97-AF65-F5344CB8AC3E}">
        <p14:creationId xmlns:p14="http://schemas.microsoft.com/office/powerpoint/2010/main" val="204391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1F31-66B0-4F35-2B70-3EC5D3A05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9FCE1035-FC18-1356-9906-7F2C5DB1A59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cs typeface="+mn-ea"/>
                <a:sym typeface="+mn-lt"/>
              </a:rPr>
              <a:t>系统架构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5EE542-5912-C4B3-CF7E-6B57ED5A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58" y="1643605"/>
            <a:ext cx="9303684" cy="51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8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43121-3DB1-C35B-E240-C477637EB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DFE9B93A-D486-7A2F-9218-01458218D601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工具链集成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0E96CA-6CEE-D3CF-E23F-52E0F9C8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79" y="1830137"/>
            <a:ext cx="8779042" cy="48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4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A7862-DDE4-CCC2-6A81-A2508EA9D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21A82508-BABE-262A-6CE1-7728585F69A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核心算法：健康度评估模型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983B55-A860-054E-CF9B-9E3CB2343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36" y="1643605"/>
            <a:ext cx="8790868" cy="49015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CDCE77-D59C-748C-9192-C4790E5609DA}"/>
              </a:ext>
            </a:extLst>
          </p:cNvPr>
          <p:cNvSpPr txBox="1"/>
          <p:nvPr/>
        </p:nvSpPr>
        <p:spPr>
          <a:xfrm>
            <a:off x="148596" y="2340066"/>
            <a:ext cx="33164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特色：</a:t>
            </a:r>
            <a:endParaRPr lang="en-US" altLang="zh-CN" dirty="0"/>
          </a:p>
          <a:p>
            <a:r>
              <a:rPr lang="zh-CN" altLang="en-US" dirty="0"/>
              <a:t>基于 </a:t>
            </a:r>
            <a:r>
              <a:rPr lang="en" altLang="zh-CN" dirty="0" err="1"/>
              <a:t>OpenRank</a:t>
            </a:r>
            <a:r>
              <a:rPr lang="en" altLang="zh-CN" dirty="0"/>
              <a:t> </a:t>
            </a:r>
            <a:r>
              <a:rPr lang="zh-CN" altLang="en-US" dirty="0"/>
              <a:t>的归一化处理</a:t>
            </a:r>
            <a:endParaRPr lang="en-US" altLang="zh-CN" dirty="0"/>
          </a:p>
          <a:p>
            <a:r>
              <a:rPr lang="zh-CN" altLang="en-US" dirty="0"/>
              <a:t>巴士因子风险预警机制 </a:t>
            </a:r>
            <a:endParaRPr lang="en-US" altLang="zh-CN" dirty="0"/>
          </a:p>
          <a:p>
            <a:r>
              <a:rPr lang="zh-CN" altLang="en-US" dirty="0"/>
              <a:t>趋势分析算法（前后半周期对比）</a:t>
            </a:r>
          </a:p>
        </p:txBody>
      </p:sp>
    </p:spTree>
    <p:extLst>
      <p:ext uri="{BB962C8B-B14F-4D97-AF65-F5344CB8AC3E}">
        <p14:creationId xmlns:p14="http://schemas.microsoft.com/office/powerpoint/2010/main" val="258245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F482-449A-C61F-ED98-8FD6BFD1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BB5FF52B-490E-0F9F-1291-066F88BF8BF9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流式思维链技术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FFDED5-35F0-42F5-C118-994999A84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42" y="1598524"/>
            <a:ext cx="9432758" cy="52594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C30561-4AFB-DC54-8462-0073C61B3C88}"/>
              </a:ext>
            </a:extLst>
          </p:cNvPr>
          <p:cNvSpPr txBox="1"/>
          <p:nvPr/>
        </p:nvSpPr>
        <p:spPr>
          <a:xfrm>
            <a:off x="164432" y="2664404"/>
            <a:ext cx="2354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技术实现:</a:t>
            </a:r>
          </a:p>
          <a:p>
            <a:r>
              <a:rPr lang="zh-CN" altLang="en-US" dirty="0"/>
              <a:t>• Server-Sent Events (SSE) 流式协议</a:t>
            </a:r>
          </a:p>
          <a:p>
            <a:r>
              <a:rPr lang="zh-CN" altLang="en-US" dirty="0"/>
              <a:t>• LangGraph astream_events API</a:t>
            </a:r>
          </a:p>
          <a:p>
            <a:r>
              <a:rPr lang="zh-CN" altLang="en-US" dirty="0"/>
              <a:t>• 实时事件分发：思考/工具调用/工具返回/文本生成</a:t>
            </a:r>
          </a:p>
        </p:txBody>
      </p:sp>
    </p:spTree>
    <p:extLst>
      <p:ext uri="{BB962C8B-B14F-4D97-AF65-F5344CB8AC3E}">
        <p14:creationId xmlns:p14="http://schemas.microsoft.com/office/powerpoint/2010/main" val="334990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6100" b="1" spc="0" baseline="0" dirty="0">
            <a:solidFill>
              <a:srgbClr val="FFFFFF"/>
            </a:solidFill>
            <a:latin typeface="思源黑体 Bold" panose="020B0200000000000000" pitchFamily="34" charset="-122"/>
            <a:ea typeface="思源黑体 Bold" panose="020B0200000000000000" pitchFamily="34" charset="-122"/>
            <a:sym typeface="微软雅黑" panose="020B0503020204020204" charset="-122"/>
            <a:rtl val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6508</TotalTime>
  <Words>3887</Words>
  <Application>Microsoft Macintosh PowerPoint</Application>
  <PresentationFormat>宽屏</PresentationFormat>
  <Paragraphs>185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黑体</vt:lpstr>
      <vt:lpstr>思源黑体 Bold</vt:lpstr>
      <vt:lpstr>Arial</vt:lpstr>
      <vt:lpstr>Open Sans</vt:lpstr>
      <vt:lpstr>Office 主题​​</vt:lpstr>
      <vt:lpstr>自定义设计方案</vt:lpstr>
      <vt:lpstr>2_自定义设计方案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Minimalist 简</dc:creator>
  <cp:lastModifiedBy>超美 闫</cp:lastModifiedBy>
  <cp:revision>358</cp:revision>
  <dcterms:created xsi:type="dcterms:W3CDTF">2025-09-18T09:12:00Z</dcterms:created>
  <dcterms:modified xsi:type="dcterms:W3CDTF">2026-01-13T15:03:11Z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BC97A2741B6B4C77AF45CC75D1B9DDDE_13</vt:lpwstr>
  </property>
  <property fmtid="{D5CDD505-2E9C-101B-9397-08002B2CF9AE}" pid="3" name="KSOProductBuildVer">
    <vt:lpwstr>2052-12.1.0.22529</vt:lpwstr>
  </property>
</Properties>
</file>